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6" r:id="rId7"/>
    <p:sldId id="267" r:id="rId8"/>
    <p:sldId id="268" r:id="rId9"/>
    <p:sldId id="270" r:id="rId10"/>
    <p:sldId id="269" r:id="rId11"/>
    <p:sldId id="271" r:id="rId12"/>
    <p:sldId id="262" r:id="rId13"/>
    <p:sldId id="27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89" d="100"/>
          <a:sy n="89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47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19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51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200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638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90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076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70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014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188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37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CA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CCA8C-A533-4D01-A803-484B684243DB}" type="datetimeFigureOut">
              <a:rPr lang="en-CA" smtClean="0"/>
              <a:t>2020-01-14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B49ED-F206-4325-BB05-B58806494CA7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876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56291"/>
          </a:xfrm>
        </p:spPr>
        <p:txBody>
          <a:bodyPr>
            <a:normAutofit/>
          </a:bodyPr>
          <a:lstStyle/>
          <a:p>
            <a:r>
              <a:rPr lang="it-IT" sz="7200" dirty="0" smtClean="0"/>
              <a:t>Catapulta by AUGMAN</a:t>
            </a:r>
            <a:endParaRPr lang="en-CA" sz="7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it-IT" dirty="0" smtClean="0"/>
              <a:t>Lorenzo 14/01 (23:20 </a:t>
            </a:r>
            <a:r>
              <a:rPr lang="it-IT" dirty="0" smtClean="0">
                <a:sym typeface="Wingdings" panose="05000000000000000000" pitchFamily="2" charset="2"/>
              </a:rPr>
              <a:t>)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072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Molla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14141"/>
            <a:ext cx="4002741" cy="1420489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 smtClean="0"/>
              <a:t>L1 la considera la posizione di riposo. </a:t>
            </a:r>
          </a:p>
          <a:p>
            <a:pPr marL="285750" indent="-285750"/>
            <a:r>
              <a:rPr lang="it-IT" sz="1800" dirty="0" smtClean="0"/>
              <a:t>L2? Lo ottengo dall’allungamento richiesto dalla molla!</a:t>
            </a:r>
          </a:p>
        </p:txBody>
      </p:sp>
      <p:cxnSp>
        <p:nvCxnSpPr>
          <p:cNvPr id="6" name="Connettore 2 5"/>
          <p:cNvCxnSpPr/>
          <p:nvPr/>
        </p:nvCxnSpPr>
        <p:spPr>
          <a:xfrm>
            <a:off x="2554726" y="2547356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798606" y="3038322"/>
            <a:ext cx="34270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prstClr val="black"/>
                </a:solidFill>
              </a:rPr>
              <a:t>Eseguendo un bilancio energetico (non un’onda) trovo anche questo. Trascuro l’en potenziale  </a:t>
            </a:r>
            <a:endParaRPr lang="en-CA" dirty="0">
              <a:solidFill>
                <a:prstClr val="black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1" y="365125"/>
            <a:ext cx="5492059" cy="60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1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Molla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14141"/>
            <a:ext cx="4002741" cy="1420489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 smtClean="0"/>
              <a:t>Infine L2 è servito! E con esso anche Beta 1 e Beta 2 che sono gli angoli di escursione del servo che </a:t>
            </a:r>
            <a:r>
              <a:rPr lang="it-IT" sz="1800" dirty="0" err="1" smtClean="0"/>
              <a:t>tensiona</a:t>
            </a:r>
            <a:r>
              <a:rPr lang="it-IT" sz="1800" dirty="0" smtClean="0"/>
              <a:t> la molla!</a:t>
            </a:r>
          </a:p>
        </p:txBody>
      </p:sp>
      <p:cxnSp>
        <p:nvCxnSpPr>
          <p:cNvPr id="6" name="Connettore 2 5"/>
          <p:cNvCxnSpPr/>
          <p:nvPr/>
        </p:nvCxnSpPr>
        <p:spPr>
          <a:xfrm>
            <a:off x="3229628" y="2826740"/>
            <a:ext cx="1931213" cy="12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5" y="917089"/>
            <a:ext cx="56864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2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82127" y="177289"/>
            <a:ext cx="7433534" cy="1325563"/>
          </a:xfrm>
        </p:spPr>
        <p:txBody>
          <a:bodyPr/>
          <a:lstStyle/>
          <a:p>
            <a:r>
              <a:rPr lang="it-IT" dirty="0" smtClean="0"/>
              <a:t>Punto </a:t>
            </a:r>
            <a:r>
              <a:rPr lang="it-IT" dirty="0" err="1" smtClean="0"/>
              <a:t>max</a:t>
            </a:r>
            <a:r>
              <a:rPr lang="it-IT" dirty="0" smtClean="0"/>
              <a:t> da colpire- esempio </a:t>
            </a:r>
            <a:endParaRPr lang="en-CA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27" y="1502852"/>
            <a:ext cx="10746718" cy="412991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979" y="459389"/>
            <a:ext cx="2416548" cy="7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5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74115" y="365125"/>
            <a:ext cx="10515600" cy="1325563"/>
          </a:xfrm>
        </p:spPr>
        <p:txBody>
          <a:bodyPr/>
          <a:lstStyle/>
          <a:p>
            <a:r>
              <a:rPr lang="it-IT" dirty="0" smtClean="0"/>
              <a:t>Punto </a:t>
            </a:r>
            <a:r>
              <a:rPr lang="it-IT" dirty="0" err="1" smtClean="0"/>
              <a:t>min</a:t>
            </a:r>
            <a:r>
              <a:rPr lang="it-IT" dirty="0" smtClean="0"/>
              <a:t> da colpire- esempio </a:t>
            </a:r>
            <a:endParaRPr lang="en-CA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5" y="1459821"/>
            <a:ext cx="11233648" cy="431703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137" y="488761"/>
            <a:ext cx="2549662" cy="8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2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Moti a v </a:t>
            </a:r>
            <a:r>
              <a:rPr lang="it-IT" dirty="0" err="1" smtClean="0"/>
              <a:t>max</a:t>
            </a:r>
            <a:r>
              <a:rPr lang="it-IT" dirty="0" smtClean="0"/>
              <a:t> – </a:t>
            </a:r>
            <a:r>
              <a:rPr lang="it-IT" dirty="0" err="1" smtClean="0"/>
              <a:t>alpha</a:t>
            </a:r>
            <a:r>
              <a:rPr lang="it-IT" dirty="0" smtClean="0"/>
              <a:t> variabile  </a:t>
            </a:r>
            <a:endParaRPr lang="en-CA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5" y="1400484"/>
            <a:ext cx="11779623" cy="52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4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Avanzamenti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 smtClean="0"/>
              <a:t>Scelta accurata di K (in corso)</a:t>
            </a:r>
          </a:p>
          <a:p>
            <a:pPr marL="285750" indent="-285750"/>
            <a:r>
              <a:rPr lang="it-IT" sz="1800" dirty="0" smtClean="0"/>
              <a:t>Scelta dei servo in base ai carichi</a:t>
            </a:r>
          </a:p>
          <a:p>
            <a:pPr marL="285750" indent="-285750"/>
            <a:r>
              <a:rPr lang="it-IT" sz="1800" dirty="0" smtClean="0"/>
              <a:t>Schizzi preliminari 3D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42418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Schizzo iniziale </a:t>
            </a:r>
            <a:endParaRPr lang="en-CA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" t="15148" r="-1157" b="289"/>
          <a:stretch/>
        </p:blipFill>
        <p:spPr>
          <a:xfrm>
            <a:off x="4770131" y="473337"/>
            <a:ext cx="5576899" cy="6287990"/>
          </a:xfrm>
        </p:spPr>
      </p:pic>
      <p:sp>
        <p:nvSpPr>
          <p:cNvPr id="5" name="CasellaDiTesto 4"/>
          <p:cNvSpPr txBox="1"/>
          <p:nvPr/>
        </p:nvSpPr>
        <p:spPr>
          <a:xfrm>
            <a:off x="1086522" y="1785769"/>
            <a:ext cx="2947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Servo 1 – tensionamento molla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Servo 2 – posizionamento battente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Servo 3 azionamento catapulta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303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Schizzo 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/>
              <a:t>Rotazione corpo catapulta tramite </a:t>
            </a:r>
            <a:r>
              <a:rPr lang="it-IT" sz="1800" dirty="0" err="1"/>
              <a:t>stepper</a:t>
            </a:r>
            <a:r>
              <a:rPr lang="it-IT" sz="1800" dirty="0"/>
              <a:t> e cinghia (vedi 3D </a:t>
            </a:r>
            <a:r>
              <a:rPr lang="it-IT" sz="1800" dirty="0" err="1"/>
              <a:t>printer</a:t>
            </a:r>
            <a:r>
              <a:rPr lang="it-IT" sz="1800" dirty="0"/>
              <a:t>)</a:t>
            </a:r>
            <a:endParaRPr lang="en-CA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23" y="859771"/>
            <a:ext cx="5429250" cy="4600575"/>
          </a:xfrm>
          <a:prstGeom prst="rect">
            <a:avLst/>
          </a:prstGeom>
        </p:spPr>
      </p:pic>
      <p:cxnSp>
        <p:nvCxnSpPr>
          <p:cNvPr id="6" name="Connettore 2 5"/>
          <p:cNvCxnSpPr/>
          <p:nvPr/>
        </p:nvCxnSpPr>
        <p:spPr>
          <a:xfrm>
            <a:off x="3689873" y="2721685"/>
            <a:ext cx="1452282" cy="1279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18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Eq</a:t>
            </a:r>
            <a:r>
              <a:rPr lang="it-IT" dirty="0" smtClean="0"/>
              <a:t> cinematiche 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616361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 smtClean="0"/>
              <a:t>Colpire il bersaglio?  Possiedo </a:t>
            </a:r>
            <a:r>
              <a:rPr lang="it-IT" sz="1800" dirty="0" err="1" smtClean="0"/>
              <a:t>y,x</a:t>
            </a:r>
            <a:r>
              <a:rPr lang="it-IT" sz="1800" dirty="0" smtClean="0"/>
              <a:t> del bersaglio , che faccio?</a:t>
            </a:r>
            <a:endParaRPr lang="en-CA" sz="1800" dirty="0"/>
          </a:p>
        </p:txBody>
      </p:sp>
      <p:cxnSp>
        <p:nvCxnSpPr>
          <p:cNvPr id="6" name="Connettore 2 5"/>
          <p:cNvCxnSpPr/>
          <p:nvPr/>
        </p:nvCxnSpPr>
        <p:spPr>
          <a:xfrm>
            <a:off x="2559871" y="2441986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137276"/>
            <a:ext cx="4819650" cy="6448425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98606" y="3038322"/>
            <a:ext cx="342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Vo </a:t>
            </a:r>
            <a:r>
              <a:rPr lang="it-IT" dirty="0" err="1" smtClean="0"/>
              <a:t>min</a:t>
            </a:r>
            <a:r>
              <a:rPr lang="it-IT" dirty="0" smtClean="0"/>
              <a:t>!  </a:t>
            </a:r>
            <a:endParaRPr lang="en-CA" dirty="0"/>
          </a:p>
        </p:txBody>
      </p:sp>
      <p:cxnSp>
        <p:nvCxnSpPr>
          <p:cNvPr id="11" name="Connettore 2 10"/>
          <p:cNvCxnSpPr/>
          <p:nvPr/>
        </p:nvCxnSpPr>
        <p:spPr>
          <a:xfrm>
            <a:off x="2580938" y="3520097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798606" y="4042721"/>
            <a:ext cx="34270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Se angolo di tiro è identico all’angolo del bersaglio la vo deve essere infinita, analogamente nel caso io tiri sulla verticale. Ottengo </a:t>
            </a:r>
            <a:endParaRPr lang="en-CA" dirty="0"/>
          </a:p>
        </p:txBody>
      </p:sp>
      <p:cxnSp>
        <p:nvCxnSpPr>
          <p:cNvPr id="13" name="Connettore 2 12"/>
          <p:cNvCxnSpPr/>
          <p:nvPr/>
        </p:nvCxnSpPr>
        <p:spPr>
          <a:xfrm>
            <a:off x="3957917" y="5461760"/>
            <a:ext cx="21798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33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Eq</a:t>
            </a:r>
            <a:r>
              <a:rPr lang="it-IT" dirty="0" smtClean="0"/>
              <a:t> cinematiche 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14142"/>
            <a:ext cx="3884407" cy="1077348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 smtClean="0"/>
              <a:t>Conosco teta! Faccio qualche conto tenendo conto che il punto di partenza è mobile!!</a:t>
            </a:r>
            <a:endParaRPr lang="en-CA" sz="1800" dirty="0"/>
          </a:p>
        </p:txBody>
      </p:sp>
      <p:cxnSp>
        <p:nvCxnSpPr>
          <p:cNvPr id="6" name="Connettore 2 5"/>
          <p:cNvCxnSpPr/>
          <p:nvPr/>
        </p:nvCxnSpPr>
        <p:spPr>
          <a:xfrm>
            <a:off x="2559871" y="2441986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798606" y="3038322"/>
            <a:ext cx="342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prstClr val="black"/>
                </a:solidFill>
              </a:rPr>
              <a:t>Alpha è l’angolo del SERVO 2!!</a:t>
            </a:r>
            <a:endParaRPr lang="en-CA" dirty="0">
              <a:solidFill>
                <a:prstClr val="black"/>
              </a:solidFill>
            </a:endParaRPr>
          </a:p>
        </p:txBody>
      </p:sp>
      <p:cxnSp>
        <p:nvCxnSpPr>
          <p:cNvPr id="11" name="Connettore 2 10"/>
          <p:cNvCxnSpPr/>
          <p:nvPr/>
        </p:nvCxnSpPr>
        <p:spPr>
          <a:xfrm>
            <a:off x="2580938" y="3520097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798606" y="4042721"/>
            <a:ext cx="3427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prstClr val="black"/>
                </a:solidFill>
              </a:rPr>
              <a:t>Nel risolvere ottengo già il tempo (ricavato da x – chissà perché :P) </a:t>
            </a:r>
            <a:endParaRPr lang="en-CA" dirty="0">
              <a:solidFill>
                <a:prstClr val="black"/>
              </a:solidFill>
            </a:endParaRPr>
          </a:p>
        </p:txBody>
      </p:sp>
      <p:cxnSp>
        <p:nvCxnSpPr>
          <p:cNvPr id="13" name="Connettore 2 12"/>
          <p:cNvCxnSpPr/>
          <p:nvPr/>
        </p:nvCxnSpPr>
        <p:spPr>
          <a:xfrm>
            <a:off x="3925644" y="4984442"/>
            <a:ext cx="21798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498" y="531104"/>
            <a:ext cx="45815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7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Eq</a:t>
            </a:r>
            <a:r>
              <a:rPr lang="it-IT" dirty="0" smtClean="0"/>
              <a:t> cinematiche 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14142"/>
            <a:ext cx="3884407" cy="1077348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 smtClean="0"/>
              <a:t>I conti continuano (e di solito non tornano…) </a:t>
            </a:r>
            <a:endParaRPr lang="en-CA" sz="1800" dirty="0"/>
          </a:p>
        </p:txBody>
      </p:sp>
      <p:cxnSp>
        <p:nvCxnSpPr>
          <p:cNvPr id="6" name="Connettore 2 5"/>
          <p:cNvCxnSpPr/>
          <p:nvPr/>
        </p:nvCxnSpPr>
        <p:spPr>
          <a:xfrm>
            <a:off x="2559871" y="2441986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798606" y="3038322"/>
            <a:ext cx="342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prstClr val="black"/>
                </a:solidFill>
              </a:rPr>
              <a:t>Ottengo la Vo!!!! (</a:t>
            </a:r>
            <a:r>
              <a:rPr lang="it-IT" dirty="0" err="1" smtClean="0">
                <a:solidFill>
                  <a:prstClr val="black"/>
                </a:solidFill>
              </a:rPr>
              <a:t>Vomin</a:t>
            </a:r>
            <a:r>
              <a:rPr lang="it-IT" dirty="0" smtClean="0">
                <a:solidFill>
                  <a:prstClr val="black"/>
                </a:solidFill>
              </a:rPr>
              <a:t>)</a:t>
            </a:r>
            <a:endParaRPr lang="en-CA" dirty="0">
              <a:solidFill>
                <a:prstClr val="black"/>
              </a:solidFill>
            </a:endParaRPr>
          </a:p>
        </p:txBody>
      </p:sp>
      <p:cxnSp>
        <p:nvCxnSpPr>
          <p:cNvPr id="11" name="Connettore 2 10"/>
          <p:cNvCxnSpPr/>
          <p:nvPr/>
        </p:nvCxnSpPr>
        <p:spPr>
          <a:xfrm>
            <a:off x="2580938" y="3520097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3029566" y="4461344"/>
            <a:ext cx="342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prstClr val="black"/>
                </a:solidFill>
              </a:rPr>
              <a:t>Ho le mie </a:t>
            </a:r>
            <a:r>
              <a:rPr lang="it-IT" dirty="0" err="1" smtClean="0">
                <a:solidFill>
                  <a:prstClr val="black"/>
                </a:solidFill>
              </a:rPr>
              <a:t>eq</a:t>
            </a:r>
            <a:r>
              <a:rPr lang="it-IT" dirty="0" smtClean="0">
                <a:solidFill>
                  <a:prstClr val="black"/>
                </a:solidFill>
              </a:rPr>
              <a:t> cinematiche!</a:t>
            </a:r>
            <a:endParaRPr lang="en-CA" dirty="0">
              <a:solidFill>
                <a:prstClr val="black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333" y="365125"/>
            <a:ext cx="4781550" cy="594360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76518" y="4765638"/>
            <a:ext cx="55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X,Y </a:t>
            </a:r>
            <a:endParaRPr lang="en-CA" dirty="0"/>
          </a:p>
        </p:txBody>
      </p:sp>
      <p:cxnSp>
        <p:nvCxnSpPr>
          <p:cNvPr id="14" name="Connettore 2 13"/>
          <p:cNvCxnSpPr/>
          <p:nvPr/>
        </p:nvCxnSpPr>
        <p:spPr>
          <a:xfrm>
            <a:off x="798606" y="4961062"/>
            <a:ext cx="3446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1163077" y="4755288"/>
            <a:ext cx="1085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Vomin</a:t>
            </a:r>
            <a:r>
              <a:rPr lang="it-IT" dirty="0" smtClean="0"/>
              <a:t> e </a:t>
            </a:r>
            <a:r>
              <a:rPr lang="it-IT" dirty="0" err="1" smtClean="0"/>
              <a:t>alpha</a:t>
            </a:r>
            <a:r>
              <a:rPr lang="it-IT" dirty="0" smtClean="0"/>
              <a:t> </a:t>
            </a:r>
            <a:endParaRPr lang="en-CA" dirty="0"/>
          </a:p>
        </p:txBody>
      </p:sp>
      <p:cxnSp>
        <p:nvCxnSpPr>
          <p:cNvPr id="13" name="Connettore 2 12"/>
          <p:cNvCxnSpPr/>
          <p:nvPr/>
        </p:nvCxnSpPr>
        <p:spPr>
          <a:xfrm>
            <a:off x="2268517" y="4961062"/>
            <a:ext cx="45303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21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Molla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14142"/>
            <a:ext cx="3884407" cy="1077348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 smtClean="0"/>
              <a:t>Per la molla??? </a:t>
            </a:r>
            <a:r>
              <a:rPr lang="en-CA" sz="1800" dirty="0" smtClean="0"/>
              <a:t>Io </a:t>
            </a:r>
            <a:r>
              <a:rPr lang="en-CA" sz="1800" dirty="0" err="1" smtClean="0"/>
              <a:t>l’ho</a:t>
            </a:r>
            <a:r>
              <a:rPr lang="en-CA" sz="1800" dirty="0" smtClean="0"/>
              <a:t> </a:t>
            </a:r>
            <a:r>
              <a:rPr lang="en-CA" sz="1800" dirty="0" err="1" smtClean="0"/>
              <a:t>schematizzata</a:t>
            </a:r>
            <a:r>
              <a:rPr lang="en-CA" sz="1800" dirty="0" smtClean="0"/>
              <a:t> </a:t>
            </a:r>
            <a:r>
              <a:rPr lang="en-CA" sz="1800" dirty="0" err="1" smtClean="0"/>
              <a:t>così</a:t>
            </a:r>
            <a:r>
              <a:rPr lang="en-CA" sz="1800" dirty="0" smtClean="0"/>
              <a:t>!</a:t>
            </a:r>
            <a:endParaRPr lang="it-IT" sz="1800" dirty="0" smtClean="0"/>
          </a:p>
        </p:txBody>
      </p:sp>
      <p:cxnSp>
        <p:nvCxnSpPr>
          <p:cNvPr id="6" name="Connettore 2 5"/>
          <p:cNvCxnSpPr/>
          <p:nvPr/>
        </p:nvCxnSpPr>
        <p:spPr>
          <a:xfrm>
            <a:off x="2559871" y="2441986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798606" y="3038322"/>
            <a:ext cx="34270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prstClr val="black"/>
                </a:solidFill>
              </a:rPr>
              <a:t>Variando la lunghezza della molla vario il tiro! Ma l1 e l2 come le ottengo? (nel disegno le chiamo lo e l1 – mea culpa)</a:t>
            </a:r>
            <a:endParaRPr lang="en-CA" dirty="0">
              <a:solidFill>
                <a:prstClr val="black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5" y="425929"/>
            <a:ext cx="53054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9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Molla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14142"/>
            <a:ext cx="3884407" cy="1077348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 smtClean="0"/>
              <a:t>La trigonometria non mi servirà mai.. Si se sei una persona sana di mente forse si… comunque… </a:t>
            </a:r>
          </a:p>
        </p:txBody>
      </p:sp>
      <p:cxnSp>
        <p:nvCxnSpPr>
          <p:cNvPr id="6" name="Connettore 2 5"/>
          <p:cNvCxnSpPr/>
          <p:nvPr/>
        </p:nvCxnSpPr>
        <p:spPr>
          <a:xfrm>
            <a:off x="2559871" y="2441986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798606" y="3038322"/>
            <a:ext cx="342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prstClr val="black"/>
                </a:solidFill>
              </a:rPr>
              <a:t>Teorema del coseno ci aiuta</a:t>
            </a:r>
            <a:endParaRPr lang="en-CA" dirty="0">
              <a:solidFill>
                <a:prstClr val="black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256" y="710004"/>
            <a:ext cx="7580581" cy="5134039"/>
          </a:xfrm>
          <a:prstGeom prst="rect">
            <a:avLst/>
          </a:prstGeom>
        </p:spPr>
      </p:pic>
      <p:cxnSp>
        <p:nvCxnSpPr>
          <p:cNvPr id="8" name="Connettore 2 7"/>
          <p:cNvCxnSpPr/>
          <p:nvPr/>
        </p:nvCxnSpPr>
        <p:spPr>
          <a:xfrm>
            <a:off x="2549113" y="4816114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798606" y="4027008"/>
            <a:ext cx="3427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>
                <a:solidFill>
                  <a:prstClr val="black"/>
                </a:solidFill>
              </a:rPr>
              <a:t>R,d</a:t>
            </a:r>
            <a:r>
              <a:rPr lang="it-IT" dirty="0" smtClean="0">
                <a:solidFill>
                  <a:prstClr val="black"/>
                </a:solidFill>
              </a:rPr>
              <a:t> sono fisse da progetto, l dipende da Beta! </a:t>
            </a:r>
            <a:endParaRPr lang="en-CA" dirty="0">
              <a:solidFill>
                <a:prstClr val="black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798606" y="5346164"/>
            <a:ext cx="3427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prstClr val="black"/>
                </a:solidFill>
              </a:rPr>
              <a:t>Beta angolo del SERVO 1 – TENSIONAMENTO!!</a:t>
            </a:r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0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Molla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14142"/>
            <a:ext cx="3884407" cy="1077348"/>
          </a:xfrm>
        </p:spPr>
        <p:txBody>
          <a:bodyPr>
            <a:normAutofit/>
          </a:bodyPr>
          <a:lstStyle/>
          <a:p>
            <a:pPr marL="285750" indent="-285750"/>
            <a:r>
              <a:rPr lang="it-IT" sz="1800" dirty="0" smtClean="0"/>
              <a:t>La trigonometria non mi servirà mai.. Si se sei una persona sana di mente forse si… comunque… </a:t>
            </a:r>
          </a:p>
        </p:txBody>
      </p:sp>
      <p:cxnSp>
        <p:nvCxnSpPr>
          <p:cNvPr id="6" name="Connettore 2 5"/>
          <p:cNvCxnSpPr/>
          <p:nvPr/>
        </p:nvCxnSpPr>
        <p:spPr>
          <a:xfrm>
            <a:off x="2559871" y="2441986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798606" y="3038322"/>
            <a:ext cx="342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prstClr val="black"/>
                </a:solidFill>
              </a:rPr>
              <a:t>Teorema del coseno ci aiuta</a:t>
            </a:r>
            <a:endParaRPr lang="en-CA" dirty="0">
              <a:solidFill>
                <a:prstClr val="black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256" y="710004"/>
            <a:ext cx="7580581" cy="5134039"/>
          </a:xfrm>
          <a:prstGeom prst="rect">
            <a:avLst/>
          </a:prstGeom>
        </p:spPr>
      </p:pic>
      <p:cxnSp>
        <p:nvCxnSpPr>
          <p:cNvPr id="8" name="Connettore 2 7"/>
          <p:cNvCxnSpPr/>
          <p:nvPr/>
        </p:nvCxnSpPr>
        <p:spPr>
          <a:xfrm>
            <a:off x="2549113" y="4816114"/>
            <a:ext cx="10758" cy="387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798606" y="4027008"/>
            <a:ext cx="3427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prstClr val="black"/>
                </a:solidFill>
              </a:rPr>
              <a:t>R,d</a:t>
            </a:r>
            <a:r>
              <a:rPr lang="it-IT" dirty="0">
                <a:solidFill>
                  <a:prstClr val="black"/>
                </a:solidFill>
              </a:rPr>
              <a:t> sono fisse da progetto, l dipende da Beta! </a:t>
            </a:r>
            <a:endParaRPr lang="en-CA" dirty="0">
              <a:solidFill>
                <a:prstClr val="black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798606" y="5346164"/>
            <a:ext cx="3427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prstClr val="black"/>
                </a:solidFill>
              </a:rPr>
              <a:t>Beta angolo del SERVO 1 – TENSIONAMENTO!!</a:t>
            </a:r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758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375</Words>
  <Application>Microsoft Office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Tema di Office</vt:lpstr>
      <vt:lpstr>Catapulta by AUGMAN</vt:lpstr>
      <vt:lpstr>Schizzo iniziale </vt:lpstr>
      <vt:lpstr>Schizzo </vt:lpstr>
      <vt:lpstr>Eq cinematiche </vt:lpstr>
      <vt:lpstr>Eq cinematiche </vt:lpstr>
      <vt:lpstr>Eq cinematiche </vt:lpstr>
      <vt:lpstr>Molla</vt:lpstr>
      <vt:lpstr>Molla</vt:lpstr>
      <vt:lpstr>Molla</vt:lpstr>
      <vt:lpstr>Molla</vt:lpstr>
      <vt:lpstr>Molla</vt:lpstr>
      <vt:lpstr>Punto max da colpire- esempio </vt:lpstr>
      <vt:lpstr>Punto min da colpire- esempio </vt:lpstr>
      <vt:lpstr>Moti a v max – alpha variabile  </vt:lpstr>
      <vt:lpstr>Avanzamenti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Catapulta by AUGMAN</dc:title>
  <dc:creator>Lorenzo Piccagli</dc:creator>
  <cp:lastModifiedBy>Lorenzo Piccagli</cp:lastModifiedBy>
  <cp:revision>6</cp:revision>
  <dcterms:created xsi:type="dcterms:W3CDTF">2020-01-14T22:13:55Z</dcterms:created>
  <dcterms:modified xsi:type="dcterms:W3CDTF">2020-01-14T23:06:36Z</dcterms:modified>
</cp:coreProperties>
</file>